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sldIdLst>
    <p:sldId id="280" r:id="rId2"/>
    <p:sldId id="260" r:id="rId3"/>
    <p:sldId id="271" r:id="rId4"/>
    <p:sldId id="272" r:id="rId5"/>
    <p:sldId id="278" r:id="rId6"/>
    <p:sldId id="273" r:id="rId7"/>
    <p:sldId id="274" r:id="rId8"/>
    <p:sldId id="262" r:id="rId9"/>
    <p:sldId id="264" r:id="rId10"/>
    <p:sldId id="269" r:id="rId11"/>
    <p:sldId id="270" r:id="rId12"/>
    <p:sldId id="263" r:id="rId13"/>
    <p:sldId id="275" r:id="rId14"/>
    <p:sldId id="277" r:id="rId15"/>
    <p:sldId id="27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9933"/>
    <a:srgbClr val="CC0000"/>
    <a:srgbClr val="66FF33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91026" autoAdjust="0"/>
  </p:normalViewPr>
  <p:slideViewPr>
    <p:cSldViewPr>
      <p:cViewPr>
        <p:scale>
          <a:sx n="59" d="100"/>
          <a:sy n="59" d="100"/>
        </p:scale>
        <p:origin x="-140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895D-FA9B-48A1-9F17-12CAF33C5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19C8-8CA8-46F3-BB75-02500A96D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AF61-8434-48C0-9654-D3FF853DD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C2D48-95A3-49E8-BC79-A3367A292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3527B-F2F1-48A4-8148-460CDF4F4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8FC43-6512-468C-BB54-EB0FE647C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C15F-68B9-4499-98C2-8456AC5C5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E3537-A0E5-4E3E-B1B5-BDF52E4B7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B108A-10C5-482F-8182-3B7D879A3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6F93-EC41-4436-9CC9-2E8434D26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41DB-4DC9-47D8-AC62-19A21A1A6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1065-7B7B-485E-B0DB-3A4C929B1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1C8F6-B239-4E9E-8ADB-599448441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3E0936D-6940-46F7-81AA-983DA4B1C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ing_Lear" TargetMode="External"/><Relationship Id="rId2" Type="http://schemas.openxmlformats.org/officeDocument/2006/relationships/hyperlink" Target="http://en.wikipedia.org/wiki/Othell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amle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v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19200" y="685800"/>
            <a:ext cx="6865349" cy="5867400"/>
          </a:xfrm>
        </p:spPr>
      </p:pic>
      <p:sp>
        <p:nvSpPr>
          <p:cNvPr id="3" name="TextBox 2"/>
          <p:cNvSpPr txBox="1"/>
          <p:nvPr/>
        </p:nvSpPr>
        <p:spPr>
          <a:xfrm>
            <a:off x="6248400" y="6248400"/>
            <a:ext cx="330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 smtClean="0">
                <a:solidFill>
                  <a:schemeClr val="bg1"/>
                </a:solidFill>
              </a:rPr>
              <a:t>Jyothy</a:t>
            </a:r>
            <a:r>
              <a:rPr lang="en-US" dirty="0" smtClean="0">
                <a:solidFill>
                  <a:schemeClr val="bg1"/>
                </a:solidFill>
              </a:rPr>
              <a:t> C.R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/>
              <a:t>The Scottish Play</a:t>
            </a:r>
            <a:endParaRPr 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696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300" b="1" smtClean="0"/>
              <a:t>It is believed to be bad luck to speak the word </a:t>
            </a:r>
            <a:r>
              <a:rPr lang="ja-JP" altLang="en-US" sz="3300" b="1" smtClean="0"/>
              <a:t>‘</a:t>
            </a:r>
            <a:r>
              <a:rPr lang="en-US" altLang="ja-JP" sz="3300" b="1" smtClean="0"/>
              <a:t>Macbeth</a:t>
            </a:r>
            <a:r>
              <a:rPr lang="ja-JP" altLang="en-US" sz="3300" b="1" smtClean="0"/>
              <a:t>’</a:t>
            </a:r>
            <a:r>
              <a:rPr lang="en-US" altLang="ja-JP" sz="3300" b="1" smtClean="0"/>
              <a:t> in a theatre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b="1" smtClean="0"/>
              <a:t>Legend has it you will lose all your friends involved in the production—horribly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b="1" smtClean="0"/>
              <a:t>The legend says that an early actor to play Macbeth died when a real knife was used instead of a stage knife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b="1" smtClean="0"/>
              <a:t>Other strange occurrences and mishaps surround the play</a:t>
            </a:r>
          </a:p>
        </p:txBody>
      </p:sp>
      <p:pic>
        <p:nvPicPr>
          <p:cNvPr id="1229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489575"/>
            <a:ext cx="1646238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pPr eaLnBrk="1" hangingPunct="1"/>
            <a:r>
              <a:rPr lang="en-US" smtClean="0"/>
              <a:t>Tragic Hero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5562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3000" b="1" smtClean="0"/>
              <a:t>“</a:t>
            </a:r>
            <a:r>
              <a:rPr lang="en-US" altLang="ja-JP" sz="3000" b="1" i="1" smtClean="0"/>
              <a:t>Man of high standard who falls from that high because of a flaw that has affected many</a:t>
            </a:r>
            <a:r>
              <a:rPr lang="ja-JP" altLang="en-US" sz="3000" b="1" smtClean="0"/>
              <a:t>”</a:t>
            </a:r>
            <a:r>
              <a:rPr lang="en-US" altLang="ja-JP" sz="3000" b="1" smtClean="0"/>
              <a:t> - Aristotle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smtClean="0"/>
              <a:t>Macbeth is one of the most famous examples of the tragic hero.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smtClean="0"/>
              <a:t>Just as other tragic heroes, Macbeth has a </a:t>
            </a:r>
            <a:r>
              <a:rPr lang="en-US" altLang="en-US" sz="3000" b="1" smtClean="0"/>
              <a:t>“</a:t>
            </a:r>
            <a:r>
              <a:rPr lang="en-US" sz="3000" b="1" smtClean="0"/>
              <a:t>fatal flaw</a:t>
            </a:r>
            <a:r>
              <a:rPr lang="en-US" altLang="en-US" sz="3000" b="1" smtClean="0"/>
              <a:t>”</a:t>
            </a:r>
            <a:r>
              <a:rPr lang="en-US" sz="3000" b="1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smtClean="0"/>
              <a:t>In Macbeth</a:t>
            </a:r>
            <a:r>
              <a:rPr lang="en-US" altLang="en-US" sz="3000" b="1" smtClean="0"/>
              <a:t>’</a:t>
            </a:r>
            <a:r>
              <a:rPr lang="en-US" sz="3000" b="1" smtClean="0"/>
              <a:t>s case, it is ambition and obsession</a:t>
            </a:r>
          </a:p>
        </p:txBody>
      </p:sp>
      <p:pic>
        <p:nvPicPr>
          <p:cNvPr id="13316" name="Picture 6" descr="P:\Pictures\Shakespeare\macbe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286000"/>
            <a:ext cx="25146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b="1" i="1" smtClean="0"/>
              <a:t>So what really happens?</a:t>
            </a:r>
            <a:endParaRPr lang="en-US" sz="4000" b="1" i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001000" cy="5867400"/>
          </a:xfrm>
        </p:spPr>
        <p:txBody>
          <a:bodyPr/>
          <a:lstStyle/>
          <a:p>
            <a:pPr eaLnBrk="1" hangingPunct="1"/>
            <a:r>
              <a:rPr lang="en-US" sz="2800" b="1" smtClean="0"/>
              <a:t>Good guy goes bad</a:t>
            </a:r>
          </a:p>
          <a:p>
            <a:pPr eaLnBrk="1" hangingPunct="1"/>
            <a:r>
              <a:rPr lang="en-US" sz="2800" b="1" smtClean="0"/>
              <a:t>Good guy wants power</a:t>
            </a:r>
          </a:p>
          <a:p>
            <a:pPr eaLnBrk="1" hangingPunct="1"/>
            <a:r>
              <a:rPr lang="en-US" sz="2800" b="1" smtClean="0"/>
              <a:t>Married to an evil, ambitious woman</a:t>
            </a:r>
          </a:p>
          <a:p>
            <a:pPr eaLnBrk="1" hangingPunct="1"/>
            <a:r>
              <a:rPr lang="en-US" sz="2800" b="1" smtClean="0"/>
              <a:t>She wants power</a:t>
            </a:r>
          </a:p>
          <a:p>
            <a:pPr eaLnBrk="1" hangingPunct="1"/>
            <a:r>
              <a:rPr lang="en-US" sz="2800" b="1" smtClean="0"/>
              <a:t>Kills people- </a:t>
            </a:r>
            <a:r>
              <a:rPr lang="en-US" sz="2800" b="1" i="1" smtClean="0"/>
              <a:t>LOTS of people</a:t>
            </a:r>
          </a:p>
          <a:p>
            <a:pPr eaLnBrk="1" hangingPunct="1"/>
            <a:r>
              <a:rPr lang="en-US" sz="2800" b="1" smtClean="0"/>
              <a:t>Gets power</a:t>
            </a:r>
          </a:p>
          <a:p>
            <a:pPr eaLnBrk="1" hangingPunct="1"/>
            <a:r>
              <a:rPr lang="en-US" sz="2800" b="1" smtClean="0"/>
              <a:t>Gets paranoid (a.k.a. goes crazy)</a:t>
            </a:r>
          </a:p>
          <a:p>
            <a:pPr eaLnBrk="1" hangingPunct="1"/>
            <a:r>
              <a:rPr lang="en-US" sz="2800" b="1" smtClean="0"/>
              <a:t>Ticks off a lot of people</a:t>
            </a:r>
          </a:p>
          <a:p>
            <a:pPr eaLnBrk="1" hangingPunct="1"/>
            <a:r>
              <a:rPr lang="en-US" sz="2800" b="1" smtClean="0"/>
              <a:t>Want more power! Kill! Kill!</a:t>
            </a:r>
          </a:p>
          <a:p>
            <a:pPr eaLnBrk="1" hangingPunct="1"/>
            <a:r>
              <a:rPr lang="en-US" sz="2800" b="1" smtClean="0"/>
              <a:t>Gets what</a:t>
            </a:r>
            <a:r>
              <a:rPr lang="ja-JP" altLang="en-US" sz="2800" b="1" smtClean="0"/>
              <a:t>’</a:t>
            </a:r>
            <a:r>
              <a:rPr lang="en-US" altLang="ja-JP" sz="2800" b="1" smtClean="0"/>
              <a:t>s coming to him in the end</a:t>
            </a:r>
            <a:endParaRPr lang="en-US" sz="2800" b="1" smtClean="0"/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191000"/>
            <a:ext cx="30607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914400"/>
            <a:ext cx="19304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381000"/>
            <a:ext cx="7848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700" smtClean="0"/>
              <a:t>Themes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smtClean="0"/>
              <a:t>Ambition and the pursuit of power causes downfall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smtClean="0"/>
              <a:t>Cruelty vs. Manhood (Do you need to be a man to be cruel?)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smtClean="0"/>
              <a:t>King vs. Tyrant (What</a:t>
            </a:r>
            <a:r>
              <a:rPr lang="en-US" altLang="en-US" sz="3300" smtClean="0"/>
              <a:t>’</a:t>
            </a:r>
            <a:r>
              <a:rPr lang="en-US" sz="3300" smtClean="0"/>
              <a:t>s the difference?)</a:t>
            </a:r>
          </a:p>
          <a:p>
            <a:pPr eaLnBrk="1" hangingPunct="1">
              <a:lnSpc>
                <a:spcPct val="90000"/>
              </a:lnSpc>
            </a:pPr>
            <a:r>
              <a:rPr lang="en-US" sz="3700" smtClean="0"/>
              <a:t>Symbols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smtClean="0"/>
              <a:t>The supernatural (ghosts, witches)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smtClean="0"/>
              <a:t>BLOOD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smtClean="0"/>
              <a:t>Weather (Hurly-burly)</a:t>
            </a:r>
          </a:p>
        </p:txBody>
      </p:sp>
      <p:pic>
        <p:nvPicPr>
          <p:cNvPr id="1536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5600" y="5768975"/>
            <a:ext cx="1168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								  			                      FAMOUS LINES	  			 "Look like the innocent flower, but be the serpent under 't." Macbeth Quote (Act I, Scene V).  "Is this a dagger which I see before me, The handle toward my hand?" Macbeth Quote (Act II, Scene I).  "Out, out, brief candle! Life's but a walking shadow, a poor player that struts and frets his hour upon the stage and then is heard no more: it is a tale told by an idiot, full of sound and fury, signifying nothing." Macbeth Quote (Act V, Scene V).</a:t>
            </a:r>
          </a:p>
        </p:txBody>
      </p:sp>
      <p:pic>
        <p:nvPicPr>
          <p:cNvPr id="1843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68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848600" cy="2209800"/>
          </a:xfrm>
        </p:spPr>
        <p:txBody>
          <a:bodyPr/>
          <a:lstStyle/>
          <a:p>
            <a:r>
              <a:rPr lang="en-US" dirty="0" smtClean="0"/>
              <a:t>THANK  YOU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67000" y="4343400"/>
            <a:ext cx="5715000" cy="2286000"/>
          </a:xfrm>
        </p:spPr>
        <p:txBody>
          <a:bodyPr/>
          <a:lstStyle/>
          <a:p>
            <a:r>
              <a:rPr lang="en-US" dirty="0" smtClean="0"/>
              <a:t>JYOTHY C 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62000" y="25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Tragedy of Macbeth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48768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Set in Scotland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Written for King James I (formerly of Scotland, now England)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Shakespeare researched </a:t>
            </a:r>
            <a:r>
              <a:rPr lang="en-US" b="1" i="1" smtClean="0"/>
              <a:t>The Chronicles </a:t>
            </a:r>
            <a:r>
              <a:rPr lang="en-US" b="1" smtClean="0"/>
              <a:t>by Raphael Holinshed.  Many of the characters are real ancestors of King James I</a:t>
            </a:r>
          </a:p>
        </p:txBody>
      </p:sp>
      <p:pic>
        <p:nvPicPr>
          <p:cNvPr id="4100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1413" y="2209800"/>
            <a:ext cx="4181475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5773738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-22225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-9525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558800"/>
          </a:xfrm>
        </p:spPr>
        <p:txBody>
          <a:bodyPr rIns="13208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</a:rPr>
              <a:t>Macbeth Introduction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idx="1"/>
          </p:nvPr>
        </p:nvSpPr>
        <p:spPr>
          <a:xfrm>
            <a:off x="4648200" y="762000"/>
            <a:ext cx="4495800" cy="5715000"/>
          </a:xfrm>
        </p:spPr>
        <p:txBody>
          <a:bodyPr rIns="132080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  <a:ea typeface="+mn-ea"/>
              </a:rPr>
              <a:t>Written by William Shakespeare in 1605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  <a:ea typeface="+mn-ea"/>
              </a:rPr>
              <a:t>Macbeth is a man who overthrows the rightful King of Scotland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  <a:ea typeface="+mn-ea"/>
              </a:rPr>
              <a:t>Shakespeare wrote Macbeth at the beginning of King James I reign</a:t>
            </a:r>
          </a:p>
          <a:p>
            <a:pPr marL="782638"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latin typeface="+mj-lt"/>
                <a:ea typeface="+mn-ea"/>
              </a:rPr>
              <a:t>Before James succeeded Elizabeth I he was king of </a:t>
            </a:r>
            <a:r>
              <a:rPr lang="en-US" sz="2400" dirty="0" smtClean="0">
                <a:latin typeface="+mj-lt"/>
                <a:ea typeface="+mn-ea"/>
              </a:rPr>
              <a:t>Scotland</a:t>
            </a:r>
            <a:endParaRPr lang="en-US" sz="2400" dirty="0">
              <a:latin typeface="+mj-lt"/>
              <a:ea typeface="+mn-ea"/>
            </a:endParaRPr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1830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114800"/>
            <a:ext cx="34925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276600"/>
            <a:ext cx="19351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1447800"/>
            <a:ext cx="26495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50800"/>
            <a:ext cx="8229600" cy="1092200"/>
          </a:xfrm>
        </p:spPr>
        <p:txBody>
          <a:bodyPr rIns="132080"/>
          <a:lstStyle/>
          <a:p>
            <a:pPr eaLnBrk="1" hangingPunct="1"/>
            <a:r>
              <a:rPr lang="en-US" sz="3600" dirty="0" smtClean="0"/>
              <a:t>Will the real Macbeth please stand up?</a:t>
            </a:r>
          </a:p>
        </p:txBody>
      </p:sp>
      <p:sp>
        <p:nvSpPr>
          <p:cNvPr id="7171" name="Rectangle 25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924800" cy="5257800"/>
          </a:xfrm>
        </p:spPr>
        <p:txBody>
          <a:bodyPr rIns="132080"/>
          <a:lstStyle/>
          <a:p>
            <a:pPr eaLnBrk="1" hangingPunct="1"/>
            <a:r>
              <a:rPr lang="en-US" sz="2800" dirty="0" smtClean="0"/>
              <a:t>Macbeth was a real king of Scotland</a:t>
            </a:r>
          </a:p>
          <a:p>
            <a:pPr eaLnBrk="1" hangingPunct="1"/>
            <a:r>
              <a:rPr lang="en-US" sz="2800" dirty="0" smtClean="0"/>
              <a:t>He did kill King Duncan</a:t>
            </a:r>
          </a:p>
          <a:p>
            <a:pPr eaLnBrk="1" hangingPunct="1"/>
            <a:r>
              <a:rPr lang="en-US" sz="2800" dirty="0" smtClean="0"/>
              <a:t>Reigned from 1040-1057</a:t>
            </a:r>
          </a:p>
          <a:p>
            <a:pPr eaLnBrk="1" hangingPunct="1"/>
            <a:r>
              <a:rPr lang="en-US" sz="2800" dirty="0" smtClean="0"/>
              <a:t>Unlike the Macbeth in Shakespeare</a:t>
            </a:r>
            <a:r>
              <a:rPr lang="ja-JP" altLang="en-US" sz="2800" smtClean="0"/>
              <a:t>’</a:t>
            </a:r>
            <a:r>
              <a:rPr lang="en-US" altLang="ja-JP" sz="2800" dirty="0" smtClean="0"/>
              <a:t>s play</a:t>
            </a:r>
          </a:p>
          <a:p>
            <a:pPr marL="782638" lvl="1" eaLnBrk="1" hangingPunct="1"/>
            <a:r>
              <a:rPr lang="en-US" sz="2400" dirty="0" smtClean="0"/>
              <a:t>The real Macbeth had a legitimate claim to the throne</a:t>
            </a:r>
          </a:p>
          <a:p>
            <a:pPr marL="782638" lvl="1" eaLnBrk="1" hangingPunct="1"/>
            <a:r>
              <a:rPr lang="en-US" sz="2400" dirty="0" smtClean="0"/>
              <a:t>The real Macbeth was a strong leader </a:t>
            </a:r>
          </a:p>
          <a:p>
            <a:pPr marL="782638" lvl="1" eaLnBrk="1" hangingPunct="1"/>
            <a:r>
              <a:rPr lang="en-US" sz="2400" dirty="0" smtClean="0"/>
              <a:t>The real Macbeth</a:t>
            </a:r>
            <a:r>
              <a:rPr lang="ja-JP" altLang="en-US" sz="2400" smtClean="0"/>
              <a:t>’</a:t>
            </a:r>
            <a:r>
              <a:rPr lang="en-US" altLang="ja-JP" sz="2400" dirty="0" smtClean="0"/>
              <a:t>s reign was successful</a:t>
            </a:r>
          </a:p>
          <a:p>
            <a:pPr marL="782638" lvl="1" eaLnBrk="1" hangingPunct="1"/>
            <a:r>
              <a:rPr lang="en-US" sz="2400" dirty="0" smtClean="0"/>
              <a:t>The real Macbeth was killed at Lumphanan as opposed to Dunsinane </a:t>
            </a:r>
          </a:p>
        </p:txBody>
      </p:sp>
      <p:pic>
        <p:nvPicPr>
          <p:cNvPr id="7172" name="Picture 2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3350" y="54991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Macbeth</a:t>
            </a:r>
            <a:r>
              <a:rPr lang="en-US" dirty="0" smtClean="0"/>
              <a:t> is an anomaly among Shakespeare's tragedies in certain critical ways. It is short: more than a thousand lines shorter </a:t>
            </a:r>
            <a:r>
              <a:rPr lang="en-US" dirty="0" err="1" smtClean="0"/>
              <a:t>than</a:t>
            </a:r>
            <a:r>
              <a:rPr lang="en-US" i="1" dirty="0" err="1" smtClean="0">
                <a:hlinkClick r:id="rId2" tooltip="Othello"/>
              </a:rPr>
              <a:t>Othello</a:t>
            </a:r>
            <a:r>
              <a:rPr lang="en-US" dirty="0" smtClean="0"/>
              <a:t> and </a:t>
            </a:r>
            <a:r>
              <a:rPr lang="en-US" i="1" dirty="0" smtClean="0">
                <a:hlinkClick r:id="rId3" tooltip="King Lear"/>
              </a:rPr>
              <a:t>King Lear</a:t>
            </a:r>
            <a:r>
              <a:rPr lang="en-US" dirty="0" smtClean="0"/>
              <a:t>, and only slightly more than half as long as </a:t>
            </a:r>
            <a:r>
              <a:rPr lang="en-US" i="1" dirty="0" smtClean="0">
                <a:hlinkClick r:id="rId4" tooltip="Hamlet"/>
              </a:rPr>
              <a:t>Hamlet</a:t>
            </a:r>
            <a:r>
              <a:rPr lang="en-US" dirty="0" smtClean="0"/>
              <a:t>. This brevity has suggested to many critics that the received version is based on a heavily cut source, perhaps a prompt-book for a particular performance..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122238"/>
            <a:ext cx="8382000" cy="944562"/>
          </a:xfrm>
        </p:spPr>
        <p:txBody>
          <a:bodyPr rIns="132080"/>
          <a:lstStyle/>
          <a:p>
            <a:pPr eaLnBrk="1" hangingPunct="1"/>
            <a:r>
              <a:rPr lang="en-US" sz="3600" dirty="0" smtClean="0"/>
              <a:t>Connections for British Society</a:t>
            </a:r>
          </a:p>
        </p:txBody>
      </p:sp>
      <p:sp>
        <p:nvSpPr>
          <p:cNvPr id="8195" name="Rectangle 25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153400" cy="5410200"/>
          </a:xfrm>
        </p:spPr>
        <p:txBody>
          <a:bodyPr rIns="132080"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800" smtClean="0"/>
              <a:t>“</a:t>
            </a:r>
            <a:r>
              <a:rPr lang="en-US" altLang="ja-JP" sz="2800" smtClean="0"/>
              <a:t>Remember, remember the fifth of November Gunpowder, treason and plot.</a:t>
            </a:r>
            <a:br>
              <a:rPr lang="en-US" altLang="ja-JP" sz="2800" smtClean="0"/>
            </a:br>
            <a:r>
              <a:rPr lang="en-US" altLang="ja-JP" sz="2800" smtClean="0"/>
              <a:t>I see no reason why gunpowder, treason</a:t>
            </a:r>
            <a:br>
              <a:rPr lang="en-US" altLang="ja-JP" sz="2800" smtClean="0"/>
            </a:br>
            <a:r>
              <a:rPr lang="en-US" altLang="ja-JP" sz="2800" smtClean="0"/>
              <a:t>Should ever be forgot...</a:t>
            </a:r>
            <a:r>
              <a:rPr lang="ja-JP" altLang="en-US" sz="2800" smtClean="0"/>
              <a:t>”</a:t>
            </a:r>
            <a:endParaRPr lang="en-US" altLang="ja-JP" sz="280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sz="2800" smtClean="0"/>
              <a:t>In November 1605 the Gunpowder Plot was discovered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400" smtClean="0"/>
              <a:t>Guy Fawkes and his followers (Roman Catholics) planned to blow up Parliament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400" smtClean="0"/>
              <a:t>They wanted to bring down the British government and put a Catholic rulers on the throne 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400" smtClean="0"/>
              <a:t>The plot was discovered and the men involved were tried and killed as traitors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sz="2800" smtClean="0"/>
              <a:t>Shakespeare sided with the king and seemed to think that a play about treason and death would find an audience at this time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4"/>
          <p:cNvSpPr>
            <a:spLocks noGrp="1" noChangeArrowheads="1"/>
          </p:cNvSpPr>
          <p:nvPr>
            <p:ph type="title"/>
          </p:nvPr>
        </p:nvSpPr>
        <p:spPr>
          <a:xfrm>
            <a:off x="381000" y="198438"/>
            <a:ext cx="8305800" cy="639762"/>
          </a:xfrm>
        </p:spPr>
        <p:txBody>
          <a:bodyPr rIns="132080"/>
          <a:lstStyle/>
          <a:p>
            <a:pPr eaLnBrk="1" hangingPunct="1"/>
            <a:r>
              <a:rPr lang="en-US" sz="3200" smtClean="0"/>
              <a:t>So this is a comedy… right?</a:t>
            </a:r>
          </a:p>
        </p:txBody>
      </p:sp>
      <p:sp>
        <p:nvSpPr>
          <p:cNvPr id="9219" name="Rectangle 25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4800600" cy="5410200"/>
          </a:xfrm>
        </p:spPr>
        <p:txBody>
          <a:bodyPr rIns="132080"/>
          <a:lstStyle/>
          <a:p>
            <a:pPr eaLnBrk="1" hangingPunct="1"/>
            <a:r>
              <a:rPr lang="en-US" sz="2600" smtClean="0"/>
              <a:t>Macbeth is one of Shakespeare</a:t>
            </a:r>
            <a:r>
              <a:rPr lang="ja-JP" altLang="en-US" sz="2600" smtClean="0"/>
              <a:t>’</a:t>
            </a:r>
            <a:r>
              <a:rPr lang="en-US" altLang="ja-JP" sz="2600" smtClean="0"/>
              <a:t>s most famous tragedies (it is also his shortest)</a:t>
            </a:r>
          </a:p>
          <a:p>
            <a:pPr eaLnBrk="1" hangingPunct="1"/>
            <a:r>
              <a:rPr lang="en-US" sz="2600" smtClean="0"/>
              <a:t>Aside from the violent nature of the plot Shakespeare uses several literary devices to enhance the feeling of evil</a:t>
            </a:r>
          </a:p>
          <a:p>
            <a:pPr marL="782638" lvl="1" eaLnBrk="1" hangingPunct="1"/>
            <a:r>
              <a:rPr lang="en-US" sz="2200" smtClean="0"/>
              <a:t>He creates a serious and sinister mood by having most of the play take place at night</a:t>
            </a:r>
          </a:p>
          <a:p>
            <a:pPr marL="782638" lvl="1" eaLnBrk="1" hangingPunct="1"/>
            <a:r>
              <a:rPr lang="en-US" sz="2200" smtClean="0"/>
              <a:t>There is a heavy emphasis on the supernatural (witches, dreams, spells, and ghosts)</a:t>
            </a:r>
          </a:p>
        </p:txBody>
      </p:sp>
      <p:pic>
        <p:nvPicPr>
          <p:cNvPr id="922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1050" y="762000"/>
            <a:ext cx="30924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0938" y="4572000"/>
            <a:ext cx="21637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86400"/>
            <a:ext cx="914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1750"/>
            <a:ext cx="1168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Characters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83820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b="1" smtClean="0"/>
              <a:t>King Duncan of Scotland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 smtClean="0"/>
              <a:t>Murdered by Macbeth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 smtClean="0"/>
              <a:t>Honest and good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smtClean="0"/>
              <a:t>Malcolm &amp; Donalbain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 smtClean="0"/>
              <a:t>Sons of the 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 smtClean="0"/>
              <a:t>Malcolm is the eldest son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smtClean="0"/>
              <a:t>Macbeth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 smtClean="0"/>
              <a:t>Duncan</a:t>
            </a:r>
            <a:r>
              <a:rPr lang="ja-JP" altLang="en-US" sz="2600" b="1" smtClean="0"/>
              <a:t>’</a:t>
            </a:r>
            <a:r>
              <a:rPr lang="en-US" altLang="ja-JP" sz="2600" b="1" smtClean="0"/>
              <a:t>s most courageous general and a great warrior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 smtClean="0"/>
              <a:t>Already the Thane of Glamis (becomes Thane of Cawdor and then king)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 smtClean="0"/>
              <a:t>Ambition to become king corrupts him causing him to murder Duncan</a:t>
            </a:r>
          </a:p>
          <a:p>
            <a:pPr lvl="1" eaLnBrk="1" hangingPunct="1">
              <a:lnSpc>
                <a:spcPct val="80000"/>
              </a:lnSpc>
            </a:pPr>
            <a:endParaRPr lang="en-US" sz="2200" smtClean="0"/>
          </a:p>
        </p:txBody>
      </p:sp>
      <p:pic>
        <p:nvPicPr>
          <p:cNvPr id="1024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7200" y="1219200"/>
            <a:ext cx="36068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848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/>
              <a:t>Banquo</a:t>
            </a:r>
            <a:endParaRPr lang="en-US" sz="2800" b="1" smtClean="0"/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General and Macbeth</a:t>
            </a:r>
            <a:r>
              <a:rPr lang="en-US" altLang="en-US" b="1" smtClean="0"/>
              <a:t>’</a:t>
            </a:r>
            <a:r>
              <a:rPr lang="en-US" b="1" smtClean="0"/>
              <a:t>s best friend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Suspects Macbeth in connection to Duncan</a:t>
            </a:r>
            <a:r>
              <a:rPr lang="en-US" altLang="en-US" b="1" smtClean="0"/>
              <a:t>’</a:t>
            </a:r>
            <a:r>
              <a:rPr lang="en-US" b="1" smtClean="0"/>
              <a:t>s murder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An actual ancestor of King James I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Lady Macbeth</a:t>
            </a:r>
            <a:endParaRPr lang="en-US" sz="2800" b="1" smtClean="0"/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As ambitious as her husband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A dark force behind his evil deeds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Macduff</a:t>
            </a:r>
            <a:endParaRPr lang="en-US" sz="2800" b="1" smtClean="0"/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Scottish general, suspects Macbeth of murdering the 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Macbeth has his family murdered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Swears vengeance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  <p:pic>
        <p:nvPicPr>
          <p:cNvPr id="1126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2900" y="0"/>
            <a:ext cx="1168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3900"/>
            <a:ext cx="1168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1048</TotalTime>
  <Words>594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PowerPoint Presentation</vt:lpstr>
      <vt:lpstr>The Tragedy of Macbeth</vt:lpstr>
      <vt:lpstr>Macbeth Introduction</vt:lpstr>
      <vt:lpstr>Will the real Macbeth please stand up?</vt:lpstr>
      <vt:lpstr>ANALYSIS</vt:lpstr>
      <vt:lpstr>Connections for British Society</vt:lpstr>
      <vt:lpstr>So this is a comedy… right?</vt:lpstr>
      <vt:lpstr>Characters </vt:lpstr>
      <vt:lpstr>PowerPoint Presentation</vt:lpstr>
      <vt:lpstr>The Scottish Play</vt:lpstr>
      <vt:lpstr>Tragic Hero</vt:lpstr>
      <vt:lpstr>So what really happens?</vt:lpstr>
      <vt:lpstr>PowerPoint Presentation</vt:lpstr>
      <vt:lpstr>                                   FAMOUS LINES       "Look like the innocent flower, but be the serpent under 't." Macbeth Quote (Act I, Scene V).  "Is this a dagger which I see before me, The handle toward my hand?" Macbeth Quote (Act II, Scene I).  "Out, out, brief candle! Life's but a walking shadow, a poor player that struts and frets his hour upon the stage and then is heard no more: it is a tale told by an idiot, full of sound and fury, signifying nothing." Macbeth Quote (Act V, Scene V).</vt:lpstr>
      <vt:lpstr>THANK 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Rene` Higgins</dc:creator>
  <cp:lastModifiedBy>ss</cp:lastModifiedBy>
  <cp:revision>48</cp:revision>
  <dcterms:created xsi:type="dcterms:W3CDTF">2002-10-05T19:43:58Z</dcterms:created>
  <dcterms:modified xsi:type="dcterms:W3CDTF">2016-07-04T14:13:08Z</dcterms:modified>
</cp:coreProperties>
</file>